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c874d12c9f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c874d12c9f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6d2417213e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6d2417213e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c874d12c9f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c874d12c9f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c874d12c9f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c874d12c9f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f88252dc4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f88252dc4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6d241721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6d241721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6d2417213e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6d2417213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6d2417213e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6d2417213e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f88252dc4_0_1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f88252dc4_0_1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6d2417213e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6d2417213e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f88252dc4_0_1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f88252dc4_0_1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83" name="Google Shape;83;p1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6" name="Google Shape;86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0" name="Google Shape;90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1" name="Google Shape;91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2" name="Google Shape;92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7" name="Google Shape;97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8" name="Google Shape;98;p14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9" name="Google Shape;99;p14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0" name="Google Shape;100;p14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7" name="Google Shape;107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8" name="Google Shape;108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112" name="Google Shape;112;p16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" name="Google Shape;119;p16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_2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3" name="Google Shape;123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4" name="Google Shape;124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" name="Google Shape;125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" name="Google Shape;126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7" name="Google Shape;127;p17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9.png"/><Relationship Id="rId6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7.png"/><Relationship Id="rId5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academy.uipath.com/courses/uipath-task-mining-overview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/>
          <p:nvPr>
            <p:ph type="ctrTitle"/>
          </p:nvPr>
        </p:nvSpPr>
        <p:spPr>
          <a:xfrm>
            <a:off x="729625" y="14413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</a:t>
            </a:r>
            <a:r>
              <a:rPr lang="en-GB"/>
              <a:t>unch &amp; Learn</a:t>
            </a:r>
            <a:r>
              <a:rPr lang="en-GB"/>
              <a:t>: UiPath Exploration</a:t>
            </a:r>
            <a:endParaRPr/>
          </a:p>
        </p:txBody>
      </p:sp>
      <p:sp>
        <p:nvSpPr>
          <p:cNvPr id="133" name="Google Shape;133;p18"/>
          <p:cNvSpPr txBox="1"/>
          <p:nvPr>
            <p:ph idx="1" type="subTitle"/>
          </p:nvPr>
        </p:nvSpPr>
        <p:spPr>
          <a:xfrm>
            <a:off x="729627" y="3010775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Task Mining, Document Understanding</a:t>
            </a:r>
            <a:endParaRPr sz="1800"/>
          </a:p>
        </p:txBody>
      </p:sp>
      <p:pic>
        <p:nvPicPr>
          <p:cNvPr id="134" name="Google Shape;13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7700" y="3357400"/>
            <a:ext cx="1447800" cy="116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 txBox="1"/>
          <p:nvPr/>
        </p:nvSpPr>
        <p:spPr>
          <a:xfrm>
            <a:off x="805400" y="4872000"/>
            <a:ext cx="2478600" cy="1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Sanuja Ratnarajah | Apr 3, 2024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7"/>
          <p:cNvSpPr txBox="1"/>
          <p:nvPr>
            <p:ph type="title"/>
          </p:nvPr>
        </p:nvSpPr>
        <p:spPr>
          <a:xfrm>
            <a:off x="714050" y="588350"/>
            <a:ext cx="4351800" cy="9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Document Understanding</a:t>
            </a:r>
            <a:endParaRPr b="0"/>
          </a:p>
        </p:txBody>
      </p:sp>
      <p:sp>
        <p:nvSpPr>
          <p:cNvPr id="241" name="Google Shape;241;p27"/>
          <p:cNvSpPr txBox="1"/>
          <p:nvPr>
            <p:ph idx="1" type="body"/>
          </p:nvPr>
        </p:nvSpPr>
        <p:spPr>
          <a:xfrm>
            <a:off x="669075" y="1417100"/>
            <a:ext cx="67842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-GB" sz="1150"/>
              <a:t>Want to learn more? </a:t>
            </a:r>
            <a:r>
              <a:rPr lang="en-GB" sz="1100"/>
              <a:t>Check out these Document Understanding courses on UiPath Academy</a:t>
            </a:r>
            <a:endParaRPr sz="11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1075"/>
          </a:p>
        </p:txBody>
      </p:sp>
      <p:pic>
        <p:nvPicPr>
          <p:cNvPr id="242" name="Google Shape;242;p27"/>
          <p:cNvPicPr preferRelativeResize="0"/>
          <p:nvPr/>
        </p:nvPicPr>
        <p:blipFill rotWithShape="1">
          <a:blip r:embed="rId3">
            <a:alphaModFix/>
          </a:blip>
          <a:srcRect b="0" l="0" r="-4515" t="15419"/>
          <a:stretch/>
        </p:blipFill>
        <p:spPr>
          <a:xfrm>
            <a:off x="183100" y="2003652"/>
            <a:ext cx="9144000" cy="25934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What’s Next</a:t>
            </a:r>
            <a:endParaRPr/>
          </a:p>
        </p:txBody>
      </p:sp>
      <p:sp>
        <p:nvSpPr>
          <p:cNvPr id="248" name="Google Shape;248;p28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49" name="Google Shape;249;p28"/>
          <p:cNvSpPr txBox="1"/>
          <p:nvPr>
            <p:ph idx="1" type="body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100"/>
              <a:t>Further explore task mining - unassisted for leveraging AI for further insights</a:t>
            </a:r>
            <a:endParaRPr sz="1100"/>
          </a:p>
        </p:txBody>
      </p:sp>
      <p:sp>
        <p:nvSpPr>
          <p:cNvPr id="250" name="Google Shape;250;p28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51" name="Google Shape;251;p28"/>
          <p:cNvSpPr txBox="1"/>
          <p:nvPr>
            <p:ph idx="1" type="body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100"/>
              <a:t>Further explore document understanding - experiment with more unstructured documents and layouts, build with new business scenarios</a:t>
            </a:r>
            <a:endParaRPr sz="1100"/>
          </a:p>
        </p:txBody>
      </p:sp>
      <p:sp>
        <p:nvSpPr>
          <p:cNvPr id="252" name="Google Shape;252;p28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53" name="Google Shape;253;p28"/>
          <p:cNvSpPr txBox="1"/>
          <p:nvPr>
            <p:ph idx="1" type="body"/>
          </p:nvPr>
        </p:nvSpPr>
        <p:spPr>
          <a:xfrm>
            <a:off x="5536112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100"/>
              <a:t>Delve into other mining tools such as communications mining - compare with other features, build with business scenarios (ex: emails)</a:t>
            </a:r>
            <a:endParaRPr sz="11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"/>
          <p:cNvSpPr txBox="1"/>
          <p:nvPr>
            <p:ph type="title"/>
          </p:nvPr>
        </p:nvSpPr>
        <p:spPr>
          <a:xfrm>
            <a:off x="717525" y="3123175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4800"/>
              <a:t>Thank you!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690625" y="921075"/>
            <a:ext cx="7110000" cy="53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TOC</a:t>
            </a:r>
            <a:endParaRPr/>
          </a:p>
        </p:txBody>
      </p:sp>
      <p:sp>
        <p:nvSpPr>
          <p:cNvPr id="141" name="Google Shape;141;p19"/>
          <p:cNvSpPr txBox="1"/>
          <p:nvPr/>
        </p:nvSpPr>
        <p:spPr>
          <a:xfrm>
            <a:off x="1094075" y="1885650"/>
            <a:ext cx="1850100" cy="127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01 Overview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02 Task Mining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About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Use Cases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Resources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3329475" y="1892950"/>
            <a:ext cx="3009300" cy="127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03 Document Understanding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About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Use Cases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Resources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04 Next Steps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/>
          <p:nvPr>
            <p:ph type="title"/>
          </p:nvPr>
        </p:nvSpPr>
        <p:spPr>
          <a:xfrm>
            <a:off x="730725" y="1318650"/>
            <a:ext cx="3893400" cy="9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Task Mining</a:t>
            </a:r>
            <a:endParaRPr b="0"/>
          </a:p>
        </p:txBody>
      </p:sp>
      <p:sp>
        <p:nvSpPr>
          <p:cNvPr id="148" name="Google Shape;148;p20"/>
          <p:cNvSpPr txBox="1"/>
          <p:nvPr>
            <p:ph idx="1" type="body"/>
          </p:nvPr>
        </p:nvSpPr>
        <p:spPr>
          <a:xfrm>
            <a:off x="730725" y="2161975"/>
            <a:ext cx="3893400" cy="20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What is it?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/>
              <a:t>A method of recording tasks in a business process to then analyze for process improvement &amp; automation opportunities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149" name="Google Shape;149;p20"/>
          <p:cNvPicPr preferRelativeResize="0"/>
          <p:nvPr/>
        </p:nvPicPr>
        <p:blipFill rotWithShape="1">
          <a:blip r:embed="rId3">
            <a:alphaModFix/>
          </a:blip>
          <a:srcRect b="0" l="15617" r="15611" t="0"/>
          <a:stretch/>
        </p:blipFill>
        <p:spPr>
          <a:xfrm>
            <a:off x="5146750" y="1184600"/>
            <a:ext cx="3997248" cy="326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Task Mining</a:t>
            </a:r>
            <a:endParaRPr/>
          </a:p>
        </p:txBody>
      </p:sp>
      <p:sp>
        <p:nvSpPr>
          <p:cNvPr id="155" name="Google Shape;155;p21"/>
          <p:cNvSpPr txBox="1"/>
          <p:nvPr>
            <p:ph idx="1" type="subTitle"/>
          </p:nvPr>
        </p:nvSpPr>
        <p:spPr>
          <a:xfrm>
            <a:off x="730000" y="1980850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How It Works</a:t>
            </a:r>
            <a:endParaRPr sz="1400"/>
          </a:p>
        </p:txBody>
      </p:sp>
      <p:pic>
        <p:nvPicPr>
          <p:cNvPr id="156" name="Google Shape;15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2900" y="199575"/>
            <a:ext cx="1667000" cy="228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1"/>
          <p:cNvPicPr preferRelativeResize="0"/>
          <p:nvPr/>
        </p:nvPicPr>
        <p:blipFill rotWithShape="1">
          <a:blip r:embed="rId4">
            <a:alphaModFix/>
          </a:blip>
          <a:srcRect b="4662" l="0" r="0" t="0"/>
          <a:stretch/>
        </p:blipFill>
        <p:spPr>
          <a:xfrm>
            <a:off x="6650125" y="147825"/>
            <a:ext cx="1606675" cy="2134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71550" y="2400225"/>
            <a:ext cx="1752013" cy="237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1"/>
          <p:cNvPicPr preferRelativeResize="0"/>
          <p:nvPr/>
        </p:nvPicPr>
        <p:blipFill rotWithShape="1">
          <a:blip r:embed="rId6">
            <a:alphaModFix/>
          </a:blip>
          <a:srcRect b="0" l="5499" r="0" t="0"/>
          <a:stretch/>
        </p:blipFill>
        <p:spPr>
          <a:xfrm>
            <a:off x="6696901" y="2400225"/>
            <a:ext cx="1606675" cy="2375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4300" y="3360700"/>
            <a:ext cx="2501700" cy="126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2"/>
          <p:cNvSpPr txBox="1"/>
          <p:nvPr>
            <p:ph type="title"/>
          </p:nvPr>
        </p:nvSpPr>
        <p:spPr>
          <a:xfrm>
            <a:off x="729450" y="1367864"/>
            <a:ext cx="7688400" cy="53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Cases</a:t>
            </a:r>
            <a:endParaRPr sz="1000"/>
          </a:p>
        </p:txBody>
      </p:sp>
      <p:grpSp>
        <p:nvGrpSpPr>
          <p:cNvPr id="166" name="Google Shape;166;p22"/>
          <p:cNvGrpSpPr/>
          <p:nvPr/>
        </p:nvGrpSpPr>
        <p:grpSpPr>
          <a:xfrm>
            <a:off x="830400" y="3274596"/>
            <a:ext cx="2501700" cy="1353953"/>
            <a:chOff x="830400" y="3274596"/>
            <a:chExt cx="2501700" cy="1353953"/>
          </a:xfrm>
        </p:grpSpPr>
        <p:sp>
          <p:nvSpPr>
            <p:cNvPr id="167" name="Google Shape;167;p22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2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22"/>
          <p:cNvSpPr txBox="1"/>
          <p:nvPr>
            <p:ph type="title"/>
          </p:nvPr>
        </p:nvSpPr>
        <p:spPr>
          <a:xfrm>
            <a:off x="967528" y="3455478"/>
            <a:ext cx="22383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Complex Workflows</a:t>
            </a:r>
            <a:endParaRPr sz="1000"/>
          </a:p>
        </p:txBody>
      </p:sp>
      <p:sp>
        <p:nvSpPr>
          <p:cNvPr id="170" name="Google Shape;170;p22"/>
          <p:cNvSpPr txBox="1"/>
          <p:nvPr>
            <p:ph idx="4294967295" type="body"/>
          </p:nvPr>
        </p:nvSpPr>
        <p:spPr>
          <a:xfrm>
            <a:off x="967528" y="3885655"/>
            <a:ext cx="22383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800"/>
              <a:t>Interacting with multiple applications with multiple steps in each (ex: retrieving, analyzing survey data, and then sharing results) </a:t>
            </a:r>
            <a:endParaRPr sz="800"/>
          </a:p>
        </p:txBody>
      </p:sp>
      <p:grpSp>
        <p:nvGrpSpPr>
          <p:cNvPr id="171" name="Google Shape;171;p22"/>
          <p:cNvGrpSpPr/>
          <p:nvPr/>
        </p:nvGrpSpPr>
        <p:grpSpPr>
          <a:xfrm flipH="1" rot="10800000">
            <a:off x="3332867" y="2091171"/>
            <a:ext cx="2501700" cy="1353953"/>
            <a:chOff x="830400" y="3274596"/>
            <a:chExt cx="2501700" cy="1353953"/>
          </a:xfrm>
        </p:grpSpPr>
        <p:sp>
          <p:nvSpPr>
            <p:cNvPr id="172" name="Google Shape;172;p22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4" name="Google Shape;174;p22"/>
          <p:cNvSpPr txBox="1"/>
          <p:nvPr>
            <p:ph type="title"/>
          </p:nvPr>
        </p:nvSpPr>
        <p:spPr>
          <a:xfrm>
            <a:off x="3464303" y="2176242"/>
            <a:ext cx="22383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Process Discovery</a:t>
            </a:r>
            <a:endParaRPr sz="1000"/>
          </a:p>
        </p:txBody>
      </p:sp>
      <p:sp>
        <p:nvSpPr>
          <p:cNvPr id="175" name="Google Shape;175;p22"/>
          <p:cNvSpPr txBox="1"/>
          <p:nvPr>
            <p:ph idx="4294967295" type="body"/>
          </p:nvPr>
        </p:nvSpPr>
        <p:spPr>
          <a:xfrm>
            <a:off x="3464303" y="2606419"/>
            <a:ext cx="22383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800"/>
              <a:t>Discovering processes that are not well documented/understood (ex: sprint planning based on company standards)</a:t>
            </a:r>
            <a:endParaRPr sz="800"/>
          </a:p>
        </p:txBody>
      </p:sp>
      <p:grpSp>
        <p:nvGrpSpPr>
          <p:cNvPr id="176" name="Google Shape;176;p22"/>
          <p:cNvGrpSpPr/>
          <p:nvPr/>
        </p:nvGrpSpPr>
        <p:grpSpPr>
          <a:xfrm>
            <a:off x="5832591" y="3274596"/>
            <a:ext cx="2501700" cy="1353953"/>
            <a:chOff x="830400" y="3274596"/>
            <a:chExt cx="2501700" cy="1353953"/>
          </a:xfrm>
        </p:grpSpPr>
        <p:sp>
          <p:nvSpPr>
            <p:cNvPr id="177" name="Google Shape;177;p22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2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9" name="Google Shape;179;p22"/>
          <p:cNvSpPr txBox="1"/>
          <p:nvPr>
            <p:ph type="title"/>
          </p:nvPr>
        </p:nvSpPr>
        <p:spPr>
          <a:xfrm>
            <a:off x="5960978" y="3455478"/>
            <a:ext cx="22383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Onboarding/Learning</a:t>
            </a:r>
            <a:endParaRPr sz="1000"/>
          </a:p>
        </p:txBody>
      </p:sp>
      <p:sp>
        <p:nvSpPr>
          <p:cNvPr id="180" name="Google Shape;180;p22"/>
          <p:cNvSpPr txBox="1"/>
          <p:nvPr>
            <p:ph idx="4294967295" type="body"/>
          </p:nvPr>
        </p:nvSpPr>
        <p:spPr>
          <a:xfrm>
            <a:off x="5960978" y="3885655"/>
            <a:ext cx="22383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800"/>
              <a:t>Capturing tasks that can be used for training and learning purposes (ex: setting up payroll system for new employee)</a:t>
            </a:r>
            <a:endParaRPr sz="800"/>
          </a:p>
        </p:txBody>
      </p:sp>
      <p:pic>
        <p:nvPicPr>
          <p:cNvPr id="181" name="Google Shape;18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2600" y="2114700"/>
            <a:ext cx="2501699" cy="126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2"/>
          <p:cNvPicPr preferRelativeResize="0"/>
          <p:nvPr/>
        </p:nvPicPr>
        <p:blipFill rotWithShape="1">
          <a:blip r:embed="rId5">
            <a:alphaModFix/>
          </a:blip>
          <a:srcRect b="0" l="0" r="0" t="25127"/>
          <a:stretch/>
        </p:blipFill>
        <p:spPr>
          <a:xfrm>
            <a:off x="5832600" y="2092850"/>
            <a:ext cx="2501699" cy="126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"/>
          <p:cNvSpPr txBox="1"/>
          <p:nvPr>
            <p:ph type="title"/>
          </p:nvPr>
        </p:nvSpPr>
        <p:spPr>
          <a:xfrm>
            <a:off x="726625" y="589950"/>
            <a:ext cx="4351800" cy="9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chemeClr val="lt1"/>
                </a:solidFill>
              </a:rPr>
              <a:t>Task Mining</a:t>
            </a:r>
            <a:endParaRPr b="0" sz="2600">
              <a:solidFill>
                <a:schemeClr val="lt1"/>
              </a:solidFill>
            </a:endParaRPr>
          </a:p>
        </p:txBody>
      </p:sp>
      <p:sp>
        <p:nvSpPr>
          <p:cNvPr id="188" name="Google Shape;188;p23"/>
          <p:cNvSpPr txBox="1"/>
          <p:nvPr>
            <p:ph idx="4294967295" type="body"/>
          </p:nvPr>
        </p:nvSpPr>
        <p:spPr>
          <a:xfrm>
            <a:off x="5468725" y="1922200"/>
            <a:ext cx="3162600" cy="20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lt1"/>
                </a:solidFill>
              </a:rPr>
              <a:t>Want to learn more?</a:t>
            </a:r>
            <a:endParaRPr b="1"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</a:rPr>
              <a:t>Check out </a:t>
            </a:r>
            <a:r>
              <a:rPr lang="en-GB" sz="12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UiPath Task Mining Overview</a:t>
            </a:r>
            <a:r>
              <a:rPr lang="en-GB" sz="1200">
                <a:solidFill>
                  <a:schemeClr val="lt1"/>
                </a:solidFill>
              </a:rPr>
              <a:t> on UiPath Academy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189" name="Google Shape;18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975" y="1385913"/>
            <a:ext cx="4768325" cy="2961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4"/>
          <p:cNvSpPr txBox="1"/>
          <p:nvPr>
            <p:ph type="title"/>
          </p:nvPr>
        </p:nvSpPr>
        <p:spPr>
          <a:xfrm>
            <a:off x="730000" y="1242450"/>
            <a:ext cx="43551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Document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Understanding</a:t>
            </a:r>
            <a:endParaRPr/>
          </a:p>
        </p:txBody>
      </p:sp>
      <p:sp>
        <p:nvSpPr>
          <p:cNvPr id="195" name="Google Shape;195;p24"/>
          <p:cNvSpPr txBox="1"/>
          <p:nvPr>
            <p:ph idx="1" type="body"/>
          </p:nvPr>
        </p:nvSpPr>
        <p:spPr>
          <a:xfrm>
            <a:off x="4263325" y="1503000"/>
            <a:ext cx="4585500" cy="665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100"/>
              <a:t>Feature used to intelligently extract, interpret, process data from PDFs, images, handwriting and other forms of media</a:t>
            </a:r>
            <a:endParaRPr b="1" sz="1100"/>
          </a:p>
        </p:txBody>
      </p:sp>
      <p:cxnSp>
        <p:nvCxnSpPr>
          <p:cNvPr id="196" name="Google Shape;196;p24"/>
          <p:cNvCxnSpPr/>
          <p:nvPr/>
        </p:nvCxnSpPr>
        <p:spPr>
          <a:xfrm>
            <a:off x="3224350" y="2706500"/>
            <a:ext cx="0" cy="1832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97" name="Google Shape;197;p24"/>
          <p:cNvSpPr txBox="1"/>
          <p:nvPr/>
        </p:nvSpPr>
        <p:spPr>
          <a:xfrm>
            <a:off x="842600" y="3768550"/>
            <a:ext cx="20682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All in one place - integrated with UiPath platform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8" name="Google Shape;198;p24"/>
          <p:cNvSpPr txBox="1"/>
          <p:nvPr/>
        </p:nvSpPr>
        <p:spPr>
          <a:xfrm>
            <a:off x="3461700" y="3768550"/>
            <a:ext cx="22569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Reduces time and costs spent on manual document processing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9" name="Google Shape;199;p24"/>
          <p:cNvCxnSpPr/>
          <p:nvPr/>
        </p:nvCxnSpPr>
        <p:spPr>
          <a:xfrm>
            <a:off x="5919650" y="2706500"/>
            <a:ext cx="0" cy="1832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00" name="Google Shape;200;p24"/>
          <p:cNvSpPr txBox="1"/>
          <p:nvPr/>
        </p:nvSpPr>
        <p:spPr>
          <a:xfrm>
            <a:off x="6309400" y="3768550"/>
            <a:ext cx="22569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Mitigates risk of human error when processing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1" name="Google Shape;201;p24"/>
          <p:cNvPicPr preferRelativeResize="0"/>
          <p:nvPr/>
        </p:nvPicPr>
        <p:blipFill rotWithShape="1">
          <a:blip r:embed="rId3">
            <a:alphaModFix/>
          </a:blip>
          <a:srcRect b="11808" l="0" r="0" t="0"/>
          <a:stretch/>
        </p:blipFill>
        <p:spPr>
          <a:xfrm>
            <a:off x="1435850" y="2843450"/>
            <a:ext cx="897200" cy="854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4"/>
          <p:cNvPicPr preferRelativeResize="0"/>
          <p:nvPr/>
        </p:nvPicPr>
        <p:blipFill rotWithShape="1">
          <a:blip r:embed="rId4">
            <a:alphaModFix/>
          </a:blip>
          <a:srcRect b="21659" l="26879" r="25955" t="23353"/>
          <a:stretch/>
        </p:blipFill>
        <p:spPr>
          <a:xfrm>
            <a:off x="4263325" y="2845125"/>
            <a:ext cx="732976" cy="854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02775" y="2845125"/>
            <a:ext cx="854575" cy="85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5"/>
          <p:cNvSpPr txBox="1"/>
          <p:nvPr>
            <p:ph type="title"/>
          </p:nvPr>
        </p:nvSpPr>
        <p:spPr>
          <a:xfrm>
            <a:off x="726625" y="589950"/>
            <a:ext cx="4351800" cy="9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Document Understanding</a:t>
            </a:r>
            <a:endParaRPr b="0" sz="2600">
              <a:solidFill>
                <a:schemeClr val="lt1"/>
              </a:solidFill>
            </a:endParaRPr>
          </a:p>
        </p:txBody>
      </p:sp>
      <p:sp>
        <p:nvSpPr>
          <p:cNvPr id="209" name="Google Shape;209;p25"/>
          <p:cNvSpPr txBox="1"/>
          <p:nvPr>
            <p:ph idx="4294967295" type="body"/>
          </p:nvPr>
        </p:nvSpPr>
        <p:spPr>
          <a:xfrm>
            <a:off x="717500" y="1377925"/>
            <a:ext cx="3063300" cy="4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400">
                <a:solidFill>
                  <a:schemeClr val="lt1"/>
                </a:solidFill>
              </a:rPr>
              <a:t>How It Works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10" name="Google Shape;210;p25"/>
          <p:cNvSpPr/>
          <p:nvPr/>
        </p:nvSpPr>
        <p:spPr>
          <a:xfrm>
            <a:off x="726625" y="2524642"/>
            <a:ext cx="1311000" cy="1473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Load Taxonomy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Define files and data for extraction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1" name="Google Shape;211;p25"/>
          <p:cNvSpPr/>
          <p:nvPr/>
        </p:nvSpPr>
        <p:spPr>
          <a:xfrm>
            <a:off x="2028990" y="2524642"/>
            <a:ext cx="1311000" cy="1473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Digitize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Use OCR to detect text and its location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2" name="Google Shape;212;p25"/>
          <p:cNvSpPr/>
          <p:nvPr/>
        </p:nvSpPr>
        <p:spPr>
          <a:xfrm>
            <a:off x="3315851" y="2524647"/>
            <a:ext cx="1311000" cy="1473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Classify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Classify the documents from specified list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3" name="Google Shape;213;p25"/>
          <p:cNvSpPr/>
          <p:nvPr/>
        </p:nvSpPr>
        <p:spPr>
          <a:xfrm>
            <a:off x="4614340" y="2524647"/>
            <a:ext cx="1311000" cy="1473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Extract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Extract information from documents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4" name="Google Shape;214;p25"/>
          <p:cNvSpPr/>
          <p:nvPr/>
        </p:nvSpPr>
        <p:spPr>
          <a:xfrm>
            <a:off x="5905078" y="2524646"/>
            <a:ext cx="1311000" cy="1473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Validate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If needed, human can confirm extracted data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5" name="Google Shape;215;p25"/>
          <p:cNvSpPr/>
          <p:nvPr/>
        </p:nvSpPr>
        <p:spPr>
          <a:xfrm>
            <a:off x="7195815" y="2524647"/>
            <a:ext cx="1311000" cy="1473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Export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Export extracted data for further use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6" name="Google Shape;216;p25"/>
          <p:cNvSpPr/>
          <p:nvPr/>
        </p:nvSpPr>
        <p:spPr>
          <a:xfrm>
            <a:off x="1162835" y="2044975"/>
            <a:ext cx="453900" cy="479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7" name="Google Shape;217;p25"/>
          <p:cNvSpPr/>
          <p:nvPr/>
        </p:nvSpPr>
        <p:spPr>
          <a:xfrm>
            <a:off x="2457448" y="2044975"/>
            <a:ext cx="453900" cy="479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8" name="Google Shape;218;p25"/>
          <p:cNvSpPr/>
          <p:nvPr/>
        </p:nvSpPr>
        <p:spPr>
          <a:xfrm>
            <a:off x="3752061" y="2044975"/>
            <a:ext cx="453900" cy="479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9" name="Google Shape;219;p25"/>
          <p:cNvSpPr/>
          <p:nvPr/>
        </p:nvSpPr>
        <p:spPr>
          <a:xfrm>
            <a:off x="5038923" y="2044975"/>
            <a:ext cx="453900" cy="479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0" name="Google Shape;220;p25"/>
          <p:cNvSpPr/>
          <p:nvPr/>
        </p:nvSpPr>
        <p:spPr>
          <a:xfrm>
            <a:off x="6333536" y="2044975"/>
            <a:ext cx="453900" cy="479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1" name="Google Shape;221;p25"/>
          <p:cNvSpPr/>
          <p:nvPr/>
        </p:nvSpPr>
        <p:spPr>
          <a:xfrm>
            <a:off x="7628150" y="2044975"/>
            <a:ext cx="453900" cy="479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endParaRPr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6"/>
          <p:cNvPicPr preferRelativeResize="0"/>
          <p:nvPr/>
        </p:nvPicPr>
        <p:blipFill rotWithShape="1">
          <a:blip r:embed="rId3">
            <a:alphaModFix/>
          </a:blip>
          <a:srcRect b="8260" l="20612" r="19186" t="7186"/>
          <a:stretch/>
        </p:blipFill>
        <p:spPr>
          <a:xfrm>
            <a:off x="3123175" y="1194000"/>
            <a:ext cx="1973625" cy="2972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6"/>
          <p:cNvSpPr txBox="1"/>
          <p:nvPr>
            <p:ph type="title"/>
          </p:nvPr>
        </p:nvSpPr>
        <p:spPr>
          <a:xfrm>
            <a:off x="728344" y="1318650"/>
            <a:ext cx="2207700" cy="5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</a:t>
            </a:r>
            <a:endParaRPr b="0"/>
          </a:p>
        </p:txBody>
      </p:sp>
      <p:sp>
        <p:nvSpPr>
          <p:cNvPr id="228" name="Google Shape;228;p26"/>
          <p:cNvSpPr txBox="1"/>
          <p:nvPr/>
        </p:nvSpPr>
        <p:spPr>
          <a:xfrm>
            <a:off x="3141820" y="4091813"/>
            <a:ext cx="15210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solidFill>
                  <a:schemeClr val="accent3"/>
                </a:solidFill>
              </a:rPr>
              <a:t>01</a:t>
            </a:r>
            <a:endParaRPr b="1" sz="600">
              <a:solidFill>
                <a:schemeClr val="accent3"/>
              </a:solidFill>
            </a:endParaRPr>
          </a:p>
        </p:txBody>
      </p:sp>
      <p:sp>
        <p:nvSpPr>
          <p:cNvPr id="229" name="Google Shape;229;p26"/>
          <p:cNvSpPr txBox="1"/>
          <p:nvPr/>
        </p:nvSpPr>
        <p:spPr>
          <a:xfrm>
            <a:off x="3088608" y="4255622"/>
            <a:ext cx="15210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Process invoice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230" name="Google Shape;230;p26"/>
          <p:cNvPicPr preferRelativeResize="0"/>
          <p:nvPr/>
        </p:nvPicPr>
        <p:blipFill rotWithShape="1">
          <a:blip r:embed="rId4">
            <a:alphaModFix/>
          </a:blip>
          <a:srcRect b="12165" l="35857" r="35493" t="0"/>
          <a:stretch/>
        </p:blipFill>
        <p:spPr>
          <a:xfrm>
            <a:off x="7170375" y="1117800"/>
            <a:ext cx="1925498" cy="3048299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6"/>
          <p:cNvSpPr txBox="1"/>
          <p:nvPr/>
        </p:nvSpPr>
        <p:spPr>
          <a:xfrm>
            <a:off x="5146777" y="4255634"/>
            <a:ext cx="15210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Extract fields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32" name="Google Shape;232;p26"/>
          <p:cNvSpPr txBox="1"/>
          <p:nvPr/>
        </p:nvSpPr>
        <p:spPr>
          <a:xfrm>
            <a:off x="5146777" y="4091826"/>
            <a:ext cx="15210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solidFill>
                  <a:schemeClr val="accent3"/>
                </a:solidFill>
              </a:rPr>
              <a:t>02</a:t>
            </a:r>
            <a:endParaRPr b="1" sz="600">
              <a:solidFill>
                <a:schemeClr val="accent3"/>
              </a:solidFill>
            </a:endParaRPr>
          </a:p>
        </p:txBody>
      </p:sp>
      <p:sp>
        <p:nvSpPr>
          <p:cNvPr id="233" name="Google Shape;233;p26"/>
          <p:cNvSpPr txBox="1"/>
          <p:nvPr/>
        </p:nvSpPr>
        <p:spPr>
          <a:xfrm>
            <a:off x="7151729" y="4091813"/>
            <a:ext cx="15210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solidFill>
                  <a:schemeClr val="accent3"/>
                </a:solidFill>
              </a:rPr>
              <a:t>03</a:t>
            </a:r>
            <a:endParaRPr b="1" sz="600">
              <a:solidFill>
                <a:schemeClr val="accent3"/>
              </a:solidFill>
            </a:endParaRPr>
          </a:p>
        </p:txBody>
      </p:sp>
      <p:sp>
        <p:nvSpPr>
          <p:cNvPr id="234" name="Google Shape;234;p26"/>
          <p:cNvSpPr txBox="1"/>
          <p:nvPr/>
        </p:nvSpPr>
        <p:spPr>
          <a:xfrm>
            <a:off x="7151729" y="4255622"/>
            <a:ext cx="15210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Export to Excel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235" name="Google Shape;235;p26"/>
          <p:cNvPicPr preferRelativeResize="0"/>
          <p:nvPr/>
        </p:nvPicPr>
        <p:blipFill rotWithShape="1">
          <a:blip r:embed="rId5">
            <a:alphaModFix/>
          </a:blip>
          <a:srcRect b="6742" l="34544" r="31427" t="7903"/>
          <a:stretch/>
        </p:blipFill>
        <p:spPr>
          <a:xfrm>
            <a:off x="5137450" y="1453300"/>
            <a:ext cx="1973626" cy="27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